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66" r:id="rId1"/>
  </p:sldMasterIdLst>
  <p:notesMasterIdLst>
    <p:notesMasterId r:id="rId13"/>
  </p:notesMasterIdLst>
  <p:sldIdLst>
    <p:sldId id="259" r:id="rId2"/>
    <p:sldId id="264" r:id="rId3"/>
    <p:sldId id="256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A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53" y="84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FBCA4-452A-4739-8B94-DC2C5FF12F1F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7756E-7105-4FAA-839E-90B177B6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84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FFD5-1C96-4BD1-8DCB-FA1035053B72}" type="datetime1">
              <a:rPr lang="en-US" smtClean="0"/>
              <a:t>4/17/2024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41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40D-C041-4179-A8C2-304D7A8EC93B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11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5606-932D-4230-9849-A04F798554F3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41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74A-3D97-4C25-A099-40300C713646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1267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9AEC-8115-4C0F-8137-34C99072927C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49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BD275-A6B0-4EA8-B75C-FFD825C3732B}" type="datetime1">
              <a:rPr lang="en-US" smtClean="0"/>
              <a:t>4/17/2024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03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A7ED-6BA2-47E3-B551-0ACE7458EC66}" type="datetime1">
              <a:rPr lang="en-US" smtClean="0"/>
              <a:t>4/17/2024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6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9352-783F-4C69-9D9C-567BB347014A}" type="datetime1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94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6F4D-4492-4210-81A3-8249549560C9}" type="datetime1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5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57A1-100A-4691-A2E9-7643D6C3BA03}" type="datetime1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5CC4-F7A5-4DD8-9A8B-A24993BDC9F6}" type="datetime1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6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9DA-F29D-42EA-9325-4374BF55E9AF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3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59F6-5442-456D-B761-81314F9F2D7C}" type="datetime1">
              <a:rPr lang="en-US" smtClean="0"/>
              <a:t>4/17/2024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65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6CF27-7F07-4B26-916F-D84DB3CAC935}" type="datetime1">
              <a:rPr lang="en-US" smtClean="0"/>
              <a:t>4/17/2024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5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96C9-AAE6-40EF-94CA-64AF90DAD493}" type="datetime1">
              <a:rPr lang="en-US" smtClean="0"/>
              <a:t>4/17/2024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88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EB11-3D1C-438D-BEE6-B9A0E479FF22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772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5C8D-463E-4EAA-AC08-06FD236691D4}" type="datetime1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54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6F48BE8-7B2C-4F6A-9738-452D820AFFB8}" type="datetime1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9473A6F-47CE-47E9-A5A1-23B9D3F9B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68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  <p:sldLayoutId id="2147484078" r:id="rId12"/>
    <p:sldLayoutId id="2147484079" r:id="rId13"/>
    <p:sldLayoutId id="2147484080" r:id="rId14"/>
    <p:sldLayoutId id="2147484081" r:id="rId15"/>
    <p:sldLayoutId id="2147484082" r:id="rId16"/>
    <p:sldLayoutId id="2147484083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631053" y="404561"/>
            <a:ext cx="9144000" cy="164149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Project  team  </a:t>
            </a:r>
            <a:r>
              <a:rPr lang="en-US" sz="4400" dirty="0">
                <a:solidFill>
                  <a:srgbClr val="7030A0"/>
                </a:solidFill>
              </a:rPr>
              <a:t>PURPLE</a:t>
            </a:r>
            <a:br>
              <a:rPr lang="en-US" sz="4400" dirty="0"/>
            </a:br>
            <a:r>
              <a:rPr lang="en-US" sz="4400" dirty="0">
                <a:solidFill>
                  <a:schemeClr val="tx1"/>
                </a:solidFill>
              </a:rPr>
              <a:t>EDA phase Group slide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28195" y="2915055"/>
            <a:ext cx="10721501" cy="405664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MEMBERS: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ASRITHA VEMIREDDY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SARAH ZIA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RAHUL MANI SUBRAMANI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NAVEEN KUMAR THALLAPELLI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DEEPAK SITARAM VADAPALLI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SWAPNIL SANJAY KUMAR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PRAVEEN KUMAR VADLA</a:t>
            </a:r>
          </a:p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8184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FC30AF28-7438-3E74-4459-E346E48F7B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4954" r="1" b="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8679A0-7D51-B7E5-2D45-3EDC73D15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 smtClean="0"/>
              <a:pPr defTabSz="457200"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25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CF5D2-9B68-D2FB-D1E7-5940AAC1D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Recommendation: </a:t>
            </a:r>
            <a:r>
              <a:rPr lang="en-US" sz="3200" dirty="0"/>
              <a:t>Based on the model's performance metrics and the project requirements, we recommend rejecting the model.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913CF-E891-EB67-0A71-BDBB2685F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7850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Performance Metrics:</a:t>
            </a:r>
          </a:p>
          <a:p>
            <a:r>
              <a:rPr lang="en-US" dirty="0"/>
              <a:t>Accuracy: 91.81%</a:t>
            </a:r>
          </a:p>
          <a:p>
            <a:r>
              <a:rPr lang="en-US" dirty="0"/>
              <a:t>Precision: 91.96%</a:t>
            </a:r>
          </a:p>
          <a:p>
            <a:r>
              <a:rPr lang="en-US" dirty="0"/>
              <a:t>Recall: 99.25%</a:t>
            </a:r>
          </a:p>
          <a:p>
            <a:pPr marL="0" indent="0">
              <a:buNone/>
            </a:pPr>
            <a:r>
              <a:rPr lang="en-US" b="1" dirty="0"/>
              <a:t>Reasons for Rejection:</a:t>
            </a:r>
            <a:endParaRPr lang="en-US" dirty="0"/>
          </a:p>
          <a:p>
            <a:r>
              <a:rPr lang="en-US" dirty="0"/>
              <a:t>While the precision and recall values are high, the accuracy falls slightly below the specified threshold of 95%.</a:t>
            </a:r>
          </a:p>
          <a:p>
            <a:r>
              <a:rPr lang="en-US"/>
              <a:t>Depending on the consequences of misclassification, a higher accuracy may be necessary for reliable predictions.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5F643B-0BC6-04D5-0562-1D0130BA2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23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AA795B-8198-7724-CFCF-EEB7311F7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A703810-9E8B-732C-9F30-B1725DB6FD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1053" y="404561"/>
            <a:ext cx="9144000" cy="1641490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tx1"/>
                </a:solidFill>
              </a:rPr>
              <a:t>Problem Statement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66D85D8-0C66-70CD-81EE-4AECE93CA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5249" y="2046051"/>
            <a:ext cx="10721501" cy="401994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The business partner is facing the problem of customers cancelling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their credit card services accounts. The issue is that the business partner needs to find out which current customers are likely to cancel.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We need to find out which predictor variables from the historical customer data set can help us predict the churn behavior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 </a:t>
            </a:r>
          </a:p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0533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       Exploratory Data Analysis  Goal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20000" y="2287741"/>
            <a:ext cx="102338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indent="0">
              <a:buNone/>
            </a:pPr>
            <a:r>
              <a:rPr lang="en-US" sz="4400" dirty="0">
                <a:solidFill>
                  <a:schemeClr val="tx1"/>
                </a:solidFill>
              </a:rPr>
              <a:t>To provide an initial set of independent variables and possible three machine learning models after thorough analysis</a:t>
            </a:r>
            <a:r>
              <a:rPr lang="en-US" sz="3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BF7BE3-A0C2-56DB-BED8-F04C0223E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31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56400" y="1365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Machine Learning model and variables chosen by this member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7300" y="1702468"/>
            <a:ext cx="102338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tx1"/>
                </a:solidFill>
              </a:rPr>
              <a:t>1.Model Name: Decision Tree Classifier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tx1"/>
                </a:solidFill>
              </a:rPr>
              <a:t>2. Variable Names: </a:t>
            </a:r>
            <a:r>
              <a:rPr lang="en-US" sz="4000" dirty="0" err="1">
                <a:solidFill>
                  <a:schemeClr val="tx1"/>
                </a:solidFill>
              </a:rPr>
              <a:t>Clientnum</a:t>
            </a:r>
            <a:r>
              <a:rPr lang="en-US" sz="4000" dirty="0">
                <a:solidFill>
                  <a:schemeClr val="tx1"/>
                </a:solidFill>
              </a:rPr>
              <a:t>, Attrition Flag, Gender, Dependent Count, Educational Level Income </a:t>
            </a:r>
            <a:r>
              <a:rPr lang="en-US" sz="4000" dirty="0" err="1">
                <a:solidFill>
                  <a:schemeClr val="tx1"/>
                </a:solidFill>
              </a:rPr>
              <a:t>Category,Card</a:t>
            </a:r>
            <a:r>
              <a:rPr lang="en-US" sz="4000" dirty="0">
                <a:solidFill>
                  <a:schemeClr val="tx1"/>
                </a:solidFill>
              </a:rPr>
              <a:t> Category, Months on Book, Total Relationship Count, Months Inactive 12 Mon, Contacts Count 12 </a:t>
            </a:r>
            <a:r>
              <a:rPr lang="en-US" sz="4000" dirty="0" err="1">
                <a:solidFill>
                  <a:schemeClr val="tx1"/>
                </a:solidFill>
              </a:rPr>
              <a:t>mon</a:t>
            </a:r>
            <a:r>
              <a:rPr lang="en-US" sz="4000" dirty="0">
                <a:solidFill>
                  <a:schemeClr val="tx1"/>
                </a:solidFill>
              </a:rPr>
              <a:t>, Credit Limit, Total Revolving Bal, Total Amt Chng Q4 Q1, Total Trans Amt, Total Trans Ct, Total Ct Chng Q4 Q1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CBF390-D87E-78D1-1034-065FCA4A7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3A6F-47CE-47E9-A5A1-23B9D3F9B3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51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7B3FE1F-465D-4ECC-963E-411A6B9D0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948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F5F78A-2E17-423D-8913-F994DD012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C04D04E7-76CC-B88F-84E5-0DF2AD5E9D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467" y="1806871"/>
            <a:ext cx="10905066" cy="324425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F6BFA-4E56-3986-FACC-238725CC1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>
                <a:solidFill>
                  <a:srgbClr val="FFFFFF">
                    <a:alpha val="80000"/>
                  </a:srgbClr>
                </a:solidFill>
              </a:rPr>
              <a:pPr defTabSz="457200">
                <a:spcAft>
                  <a:spcPts val="600"/>
                </a:spcAft>
              </a:pPr>
              <a:t>5</a:t>
            </a:fld>
            <a:endParaRPr lang="en-US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509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7B3FE1F-465D-4ECC-963E-411A6B9D0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34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FF5F78A-2E17-423D-8913-F994DD012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2EA8109F-6F82-93EE-21BE-D2952E92B2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467" y="1738714"/>
            <a:ext cx="10905066" cy="338057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32060-10DC-F0D2-2234-7CE7B8FE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>
                <a:solidFill>
                  <a:srgbClr val="FFFFFF">
                    <a:alpha val="80000"/>
                  </a:srgbClr>
                </a:solidFill>
              </a:rPr>
              <a:pPr defTabSz="457200">
                <a:spcAft>
                  <a:spcPts val="600"/>
                </a:spcAft>
              </a:pPr>
              <a:t>6</a:t>
            </a:fld>
            <a:endParaRPr lang="en-US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108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7B3FE1F-465D-4ECC-963E-411A6B9D0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E31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F5F78A-2E17-423D-8913-F994DD012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A screenshot of a number of customers&#10;&#10;Description automatically generated">
            <a:extLst>
              <a:ext uri="{FF2B5EF4-FFF2-40B4-BE49-F238E27FC236}">
                <a16:creationId xmlns:a16="http://schemas.microsoft.com/office/drawing/2014/main" id="{3C84FF89-95B5-FA22-6E35-7AC2CDF166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467" y="1098042"/>
            <a:ext cx="10905066" cy="466191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32060-10DC-F0D2-2234-7CE7B8FE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>
                <a:solidFill>
                  <a:srgbClr val="FFFFFF">
                    <a:alpha val="80000"/>
                  </a:srgbClr>
                </a:solidFill>
              </a:rPr>
              <a:pPr defTabSz="457200">
                <a:spcAft>
                  <a:spcPts val="600"/>
                </a:spcAft>
              </a:pPr>
              <a:t>7</a:t>
            </a:fld>
            <a:endParaRPr lang="en-US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714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470D76F-1D63-926A-18E3-061A0A579F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10935" b="-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32060-10DC-F0D2-2234-7CE7B8FE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/>
              <a:pPr defTabSz="457200"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831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34E30B32-ED31-4887-8906-A274C4FE7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custGeom>
            <a:avLst/>
            <a:gdLst>
              <a:gd name="connsiteX0" fmla="*/ 915980 w 12191999"/>
              <a:gd name="connsiteY0" fmla="*/ 643467 h 6858000"/>
              <a:gd name="connsiteX1" fmla="*/ 810509 w 12191999"/>
              <a:gd name="connsiteY1" fmla="*/ 748938 h 6858000"/>
              <a:gd name="connsiteX2" fmla="*/ 810509 w 12191999"/>
              <a:gd name="connsiteY2" fmla="*/ 5738739 h 6858000"/>
              <a:gd name="connsiteX3" fmla="*/ 915980 w 12191999"/>
              <a:gd name="connsiteY3" fmla="*/ 5844210 h 6858000"/>
              <a:gd name="connsiteX4" fmla="*/ 11269845 w 12191999"/>
              <a:gd name="connsiteY4" fmla="*/ 5844210 h 6858000"/>
              <a:gd name="connsiteX5" fmla="*/ 11375316 w 12191999"/>
              <a:gd name="connsiteY5" fmla="*/ 5738739 h 6858000"/>
              <a:gd name="connsiteX6" fmla="*/ 11375316 w 12191999"/>
              <a:gd name="connsiteY6" fmla="*/ 748938 h 6858000"/>
              <a:gd name="connsiteX7" fmla="*/ 11269845 w 12191999"/>
              <a:gd name="connsiteY7" fmla="*/ 643467 h 6858000"/>
              <a:gd name="connsiteX8" fmla="*/ 0 w 12191999"/>
              <a:gd name="connsiteY8" fmla="*/ 0 h 6858000"/>
              <a:gd name="connsiteX9" fmla="*/ 12191999 w 12191999"/>
              <a:gd name="connsiteY9" fmla="*/ 0 h 6858000"/>
              <a:gd name="connsiteX10" fmla="*/ 12191999 w 12191999"/>
              <a:gd name="connsiteY10" fmla="*/ 6858000 h 6858000"/>
              <a:gd name="connsiteX11" fmla="*/ 0 w 12191999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58000">
                <a:moveTo>
                  <a:pt x="915980" y="643467"/>
                </a:moveTo>
                <a:cubicBezTo>
                  <a:pt x="857730" y="643467"/>
                  <a:pt x="810509" y="690688"/>
                  <a:pt x="810509" y="748938"/>
                </a:cubicBezTo>
                <a:lnTo>
                  <a:pt x="810509" y="5738739"/>
                </a:lnTo>
                <a:cubicBezTo>
                  <a:pt x="810509" y="5796989"/>
                  <a:pt x="857730" y="5844210"/>
                  <a:pt x="915980" y="5844210"/>
                </a:cubicBezTo>
                <a:lnTo>
                  <a:pt x="11269845" y="5844210"/>
                </a:lnTo>
                <a:cubicBezTo>
                  <a:pt x="11328095" y="5844210"/>
                  <a:pt x="11375316" y="5796989"/>
                  <a:pt x="11375316" y="5738739"/>
                </a:cubicBezTo>
                <a:lnTo>
                  <a:pt x="11375316" y="748938"/>
                </a:lnTo>
                <a:cubicBezTo>
                  <a:pt x="11375316" y="690688"/>
                  <a:pt x="11328095" y="643467"/>
                  <a:pt x="11269845" y="643467"/>
                </a:cubicBez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20B69177-704B-1303-FE2B-4DA6CF7ACA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7379" r="8324" b="-1"/>
          <a:stretch/>
        </p:blipFill>
        <p:spPr>
          <a:xfrm>
            <a:off x="643467" y="643467"/>
            <a:ext cx="10905065" cy="528399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32060-10DC-F0D2-2234-7CE7B8FE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9473A6F-47CE-47E9-A5A1-23B9D3F9B39A}" type="slidenum">
              <a:rPr lang="en-US"/>
              <a:pPr defTabSz="457200"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3890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617</TotalTime>
  <Words>281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Arial</vt:lpstr>
      <vt:lpstr>Corbel</vt:lpstr>
      <vt:lpstr>Depth</vt:lpstr>
      <vt:lpstr>Project  team  PURPLE EDA phase Group slide</vt:lpstr>
      <vt:lpstr>Problem Statement</vt:lpstr>
      <vt:lpstr>       Exploratory Data Analysis  Goal</vt:lpstr>
      <vt:lpstr>Machine Learning model and variables chosen by this member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Recommendation: Based on the model's performance metrics and the project requirements, we recommend rejecting the model.</vt:lpstr>
    </vt:vector>
  </TitlesOfParts>
  <Company>Pace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Sohan Gaikwad</dc:creator>
  <cp:lastModifiedBy>ASRITHA REDDY</cp:lastModifiedBy>
  <cp:revision>26</cp:revision>
  <dcterms:created xsi:type="dcterms:W3CDTF">2018-03-08T18:48:33Z</dcterms:created>
  <dcterms:modified xsi:type="dcterms:W3CDTF">2024-04-17T21:12:00Z</dcterms:modified>
</cp:coreProperties>
</file>