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6" r:id="rId1"/>
  </p:sldMasterIdLst>
  <p:notesMasterIdLst>
    <p:notesMasterId r:id="rId16"/>
  </p:notesMasterIdLst>
  <p:sldIdLst>
    <p:sldId id="259" r:id="rId2"/>
    <p:sldId id="264" r:id="rId3"/>
    <p:sldId id="256" r:id="rId4"/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  <p:sldId id="273" r:id="rId13"/>
    <p:sldId id="275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A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FBCA4-452A-4739-8B94-DC2C5FF12F1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7756E-7105-4FAA-839E-90B177B6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8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7756E-7105-4FAA-839E-90B177B63F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14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FFD5-1C96-4BD1-8DCB-FA1035053B72}" type="datetime1">
              <a:rPr lang="en-US" smtClean="0"/>
              <a:t>5/2/2024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4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40D-C041-4179-A8C2-304D7A8EC93B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1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5606-932D-4230-9849-A04F798554F3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1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74A-3D97-4C25-A099-40300C713646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26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9AEC-8115-4C0F-8137-34C99072927C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BD275-A6B0-4EA8-B75C-FFD825C3732B}" type="datetime1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3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A7ED-6BA2-47E3-B551-0ACE7458EC66}" type="datetime1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6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9352-783F-4C69-9D9C-567BB347014A}" type="datetime1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6F4D-4492-4210-81A3-8249549560C9}" type="datetime1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57A1-100A-4691-A2E9-7643D6C3BA03}" type="datetime1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5CC4-F7A5-4DD8-9A8B-A24993BDC9F6}" type="datetime1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9DA-F29D-42EA-9325-4374BF55E9AF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3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59F6-5442-456D-B761-81314F9F2D7C}" type="datetime1">
              <a:rPr lang="en-US" smtClean="0"/>
              <a:t>5/2/2024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CF27-7F07-4B26-916F-D84DB3CAC935}" type="datetime1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5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96C9-AAE6-40EF-94CA-64AF90DAD493}" type="datetime1">
              <a:rPr lang="en-US" smtClean="0"/>
              <a:t>5/2/2024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8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EB11-3D1C-438D-BEE6-B9A0E479FF22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7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5C8D-463E-4EAA-AC08-06FD236691D4}" type="datetime1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5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6F48BE8-7B2C-4F6A-9738-452D820AFFB8}" type="datetime1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6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Project  team  </a:t>
            </a:r>
            <a:r>
              <a:rPr lang="en-US" sz="4400" dirty="0">
                <a:solidFill>
                  <a:srgbClr val="7030A0"/>
                </a:solidFill>
              </a:rPr>
              <a:t>PURPLE</a:t>
            </a:r>
            <a:br>
              <a:rPr lang="en-US" sz="4400" dirty="0"/>
            </a:br>
            <a:r>
              <a:rPr lang="en-US" sz="4400" dirty="0">
                <a:solidFill>
                  <a:schemeClr val="tx1"/>
                </a:solidFill>
              </a:rPr>
              <a:t>EDA phase Group slide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8195" y="2915055"/>
            <a:ext cx="10721501" cy="405664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MEMBERS: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ASRITHA VEMIREDDY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SARAH ZIA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RAHUL MANI SUBRAMANI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NAVEEN KUMAR THALLAPELLI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DEEPAK SITARAM VADAPALLI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SWAPNIL SANJAY KUMAR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PRAVEEN KUMAR VADLA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8184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6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 descr="A screenshot of a computer&#10;&#10;Description automatically generated">
            <a:extLst>
              <a:ext uri="{FF2B5EF4-FFF2-40B4-BE49-F238E27FC236}">
                <a16:creationId xmlns:a16="http://schemas.microsoft.com/office/drawing/2014/main" id="{694868FA-74EF-EFC4-CFEA-669A4765C9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2134023"/>
            <a:ext cx="10905066" cy="25899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10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61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437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A09E5AB8-C83D-B69F-C019-DBA2DB39E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779609"/>
            <a:ext cx="10905066" cy="329878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 smtClean="0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11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24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5400" dirty="0"/>
              <a:t>Key Findings:</a:t>
            </a:r>
            <a:br>
              <a:rPr lang="en-US" sz="5400" dirty="0"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79100" y="1027906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3600" dirty="0"/>
              <a:t>The Random Forest model predicted an attrition ratio of 40% (4 out of 10 records predicted as </a:t>
            </a:r>
            <a:r>
              <a:rPr lang="en-US" sz="3600" dirty="0" err="1"/>
              <a:t>attrited</a:t>
            </a:r>
            <a:r>
              <a:rPr lang="en-US" sz="3600" dirty="0"/>
              <a:t> customers), which is closer to the desired 20%/80% proportion compared to the SVM model's attrition ratio of 10%.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23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1316" y="-3993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800" dirty="0"/>
              <a:t>Machine Learning model and variables chosen originally by the group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42216" y="622843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Model   name   - Support Vector Classifier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Variable   names  - Customer Age,  Dependent count, Months on book, Total Relationship Count, Months Inactive 12 </a:t>
            </a:r>
            <a:r>
              <a:rPr lang="en-US" sz="2400" dirty="0" err="1"/>
              <a:t>mon</a:t>
            </a:r>
            <a:r>
              <a:rPr lang="en-US" sz="2400" dirty="0"/>
              <a:t>, Contacts Count 12 </a:t>
            </a:r>
            <a:r>
              <a:rPr lang="en-US" sz="2400" dirty="0" err="1"/>
              <a:t>mon</a:t>
            </a:r>
            <a:r>
              <a:rPr lang="en-US" sz="2400" dirty="0"/>
              <a:t>, Credit Limit, Total Revolving Bal, Total Amt Chng Q4 Q1, Total Trans Amt, Total Trans Ct, Total Ct Chng Q4 Q1.</a:t>
            </a:r>
          </a:p>
          <a:p>
            <a:pPr marL="0" indent="0">
              <a:buNone/>
            </a:pPr>
            <a:r>
              <a:rPr lang="en-US" sz="2400" dirty="0"/>
              <a:t>Machine Learning model and variables performing better than the group’s choices if applicable.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 </a:t>
            </a:r>
            <a:r>
              <a:rPr lang="en-US" sz="2400" dirty="0"/>
              <a:t>Model   name   - Random Forest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Variable   names  - Customer </a:t>
            </a:r>
            <a:r>
              <a:rPr lang="en-US" sz="2400" dirty="0" err="1"/>
              <a:t>Age,Gender,Dependent</a:t>
            </a:r>
            <a:r>
              <a:rPr lang="en-US" sz="2400" dirty="0"/>
              <a:t> count, Education Level	,Income Category, Card Category,  Total Relationship </a:t>
            </a:r>
            <a:r>
              <a:rPr lang="en-US" sz="2400" dirty="0" err="1"/>
              <a:t>Count,Months</a:t>
            </a:r>
            <a:r>
              <a:rPr lang="en-US" sz="2400" dirty="0"/>
              <a:t> Inactive 12 </a:t>
            </a:r>
            <a:r>
              <a:rPr lang="en-US" sz="2400" dirty="0" err="1"/>
              <a:t>mon</a:t>
            </a:r>
            <a:r>
              <a:rPr lang="en-US" sz="2400" dirty="0"/>
              <a:t>,	Credit Limit, Total Amt Chng Q4 Q1,	Total Trans Amt	Total Trans Ct,	Total Ct Chng Q4 Q1.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49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 Conclusion:</a:t>
            </a:r>
            <a:br>
              <a:rPr lang="en-US" sz="5400" dirty="0"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70287" y="1027906"/>
            <a:ext cx="10651426" cy="49237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r>
              <a:rPr lang="en-US" sz="2400" dirty="0"/>
              <a:t>Initially, I recommended the Decision Tree model for customer attrition prediction. However, after further validation, the Random Forest model outperformed others in approximating the desired 20%/80% attrition ratio.</a:t>
            </a:r>
          </a:p>
          <a:p>
            <a:r>
              <a:rPr lang="en-US" sz="2400" dirty="0"/>
              <a:t>The Random Forest predicted a 40% attrition ratio, closer to the target compared to the SVM and Decision Tree models. Its robustness to imbalanced data and ability to capture nonlinear relationships make it well-suited for this problem.</a:t>
            </a:r>
          </a:p>
          <a:p>
            <a:r>
              <a:rPr lang="en-US" sz="2400" dirty="0"/>
              <a:t>While improvements are possible, the Random Forest model's performance and strengths make it my recommended choice. I suggest optimizing it further through techniques like hyperparameter tuning and feature engineering to potentially achieve better alignment with the 20%/80% attrition ratio goal.</a:t>
            </a:r>
          </a:p>
          <a:p>
            <a:pPr marL="0" indent="0">
              <a:buNone/>
            </a:pPr>
            <a:endParaRPr lang="en-US" sz="4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A795B-8198-7724-CFCF-EEB7311F7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703810-9E8B-732C-9F30-B1725DB6F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Problem Statement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66D85D8-0C66-70CD-81EE-4AECE93CA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249" y="2046051"/>
            <a:ext cx="10721501" cy="40199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 business partner is facing the problem of customers cancelling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their credit card services accounts. The issue is that the business partner needs to find out which current customers are likely to cancel.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We need to find out which predictor variables from the historical customer data set can help us predict the churn behavior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053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      Exploratory Data Analysis  Goal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20000" y="2287741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4400" dirty="0"/>
              <a:t>The goal of this phase is to do a final test of the model that were recommended in phase 2.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3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96F4A75A-AE6E-48E5-8C9B-62D0A953E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7678" y="2627791"/>
            <a:ext cx="6235148" cy="3592034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6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effectLst>
                <a:outerShdw blurRad="469900" dist="342900" dir="5400000" sy="-20000" rotWithShape="0">
                  <a:schemeClr val="bg1"/>
                </a:outerShdw>
              </a:effectLst>
            </a:endParaRPr>
          </a:p>
        </p:txBody>
      </p:sp>
      <p:sp>
        <p:nvSpPr>
          <p:cNvPr id="21" name="Rounded Rectangle 18">
            <a:extLst>
              <a:ext uri="{FF2B5EF4-FFF2-40B4-BE49-F238E27FC236}">
                <a16:creationId xmlns:a16="http://schemas.microsoft.com/office/drawing/2014/main" id="{5FE0DFF3-0858-4641-9E40-6BE7ACCC4F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7"/>
            <a:ext cx="10905070" cy="5126188"/>
          </a:xfrm>
          <a:prstGeom prst="roundRect">
            <a:avLst>
              <a:gd name="adj" fmla="val 2028"/>
            </a:avLst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  <a:effectLst>
            <a:innerShdw blurRad="127000" dist="12700">
              <a:prstClr val="black"/>
            </a:inn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7947C711-F1BE-27E6-6A99-EE3FC14314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5200" y="1591165"/>
            <a:ext cx="10249053" cy="32284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0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96F4A75A-AE6E-48E5-8C9B-62D0A953E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7678" y="2627791"/>
            <a:ext cx="6235148" cy="3592034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6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effectLst>
                <a:outerShdw blurRad="469900" dist="342900" dir="5400000" sy="-20000" rotWithShape="0">
                  <a:schemeClr val="bg1"/>
                </a:outerShdw>
              </a:effectLst>
            </a:endParaRPr>
          </a:p>
        </p:txBody>
      </p:sp>
      <p:sp>
        <p:nvSpPr>
          <p:cNvPr id="23" name="Rounded Rectangle 18">
            <a:extLst>
              <a:ext uri="{FF2B5EF4-FFF2-40B4-BE49-F238E27FC236}">
                <a16:creationId xmlns:a16="http://schemas.microsoft.com/office/drawing/2014/main" id="{5FE0DFF3-0858-4641-9E40-6BE7ACCC4F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7"/>
            <a:ext cx="10905070" cy="5126188"/>
          </a:xfrm>
          <a:prstGeom prst="roundRect">
            <a:avLst>
              <a:gd name="adj" fmla="val 2028"/>
            </a:avLst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  <a:effectLst>
            <a:innerShdw blurRad="127000" dist="12700">
              <a:prstClr val="black"/>
            </a:inn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C709E223-29EA-AE5E-F60A-85B402C10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5200" y="1088345"/>
            <a:ext cx="10249053" cy="359203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0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2D92B67E-E5B3-0F41-AD58-705AC0ED9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40297" b="-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1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5400" dirty="0"/>
              <a:t>Key Findings:</a:t>
            </a:r>
            <a:br>
              <a:rPr lang="en-US" sz="5400" dirty="0"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79100" y="1027906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b="1" dirty="0"/>
              <a:t>Attrition Ratio: </a:t>
            </a: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dirty="0"/>
              <a:t>The SVM model predicted an attrition ratio of 10%/90% , which deviates significantly from the desired 20%/80% proportion.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Out of the 10 records, the model predicted 1 customer as "</a:t>
            </a:r>
            <a:r>
              <a:rPr lang="en-US" dirty="0" err="1"/>
              <a:t>Attrited</a:t>
            </a:r>
            <a:r>
              <a:rPr lang="en-US" dirty="0"/>
              <a:t> Customer" and 9 customers as "existing customers."</a:t>
            </a:r>
          </a:p>
          <a:p>
            <a:pPr marL="0" indent="0">
              <a:buNone/>
            </a:pPr>
            <a:r>
              <a:rPr lang="en-US" b="1" dirty="0"/>
              <a:t>Confidence Scores: 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For the 1 predicted </a:t>
            </a:r>
            <a:r>
              <a:rPr lang="en-US" dirty="0" err="1"/>
              <a:t>attrited</a:t>
            </a:r>
            <a:r>
              <a:rPr lang="en-US" dirty="0"/>
              <a:t> customer (row 10), the model assigned a confidence score of 0.918 (91.8%) for the "</a:t>
            </a:r>
            <a:r>
              <a:rPr lang="en-US" dirty="0" err="1"/>
              <a:t>Attrited</a:t>
            </a:r>
            <a:r>
              <a:rPr lang="en-US" dirty="0"/>
              <a:t>" class and 0.082 (8.2%) for the "existing" class.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The confidence scores for the 9 predicted existing customers ranged from 0.679 (67.9%) to 0.874 (87.4%) for the "existing" class.</a:t>
            </a:r>
          </a:p>
          <a:p>
            <a:pPr marL="0" indent="0">
              <a:buNone/>
            </a:pPr>
            <a:endParaRPr lang="en-US" sz="4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84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5400" dirty="0"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79100" y="1027906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FF00"/>
                </a:solidFill>
              </a:rPr>
              <a:t>If</a:t>
            </a:r>
            <a:r>
              <a:rPr lang="en-US" sz="2400" dirty="0"/>
              <a:t> the </a:t>
            </a:r>
            <a:r>
              <a:rPr lang="en-US" sz="2400" dirty="0">
                <a:solidFill>
                  <a:srgbClr val="FFFF00"/>
                </a:solidFill>
              </a:rPr>
              <a:t>group’s </a:t>
            </a:r>
            <a:r>
              <a:rPr lang="en-US" sz="2400" dirty="0"/>
              <a:t>model does not achieve the 80/20 proportions for your 10 records, show  the work of  final testing and validation of  </a:t>
            </a:r>
            <a:r>
              <a:rPr lang="en-US" sz="2400" dirty="0">
                <a:solidFill>
                  <a:srgbClr val="FFFF00"/>
                </a:solidFill>
              </a:rPr>
              <a:t>your original </a:t>
            </a:r>
            <a:r>
              <a:rPr lang="en-US" sz="2400" dirty="0"/>
              <a:t>model, or a </a:t>
            </a:r>
            <a:r>
              <a:rPr lang="en-US" sz="2400" dirty="0">
                <a:solidFill>
                  <a:srgbClr val="FFFF00"/>
                </a:solidFill>
              </a:rPr>
              <a:t>better one, </a:t>
            </a:r>
            <a:r>
              <a:rPr lang="en-US" sz="2400" dirty="0"/>
              <a:t>using  </a:t>
            </a:r>
            <a:r>
              <a:rPr lang="en-US" sz="2400" dirty="0">
                <a:solidFill>
                  <a:srgbClr val="FFFF00"/>
                </a:solidFill>
              </a:rPr>
              <a:t>your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FF00"/>
                </a:solidFill>
              </a:rPr>
              <a:t>10 </a:t>
            </a:r>
            <a:r>
              <a:rPr lang="en-US" sz="2400" dirty="0"/>
              <a:t>records. Show the accuracy and confidence levels you achieved. (10 points)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>
                <a:sym typeface="Wingdings" panose="05000000000000000000" pitchFamily="2" charset="2"/>
              </a:rPr>
              <a:t> </a:t>
            </a:r>
            <a:r>
              <a:rPr lang="en-US" sz="4400" dirty="0"/>
              <a:t>Random Forest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7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374DC494-743B-4BA4-A99D-38083FEB0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39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E7C19BD-3665-4B5A-BA53-873F0D7B21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CDD429B-9956-2C6A-2FE2-B88F12F74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684189"/>
            <a:ext cx="10905066" cy="348962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chemeClr val="bg1"/>
                </a:solidFill>
              </a:rPr>
              <a:pPr defTabSz="457200">
                <a:spcAft>
                  <a:spcPts val="600"/>
                </a:spcAft>
              </a:pPr>
              <a:t>9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62288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984</TotalTime>
  <Words>641</Words>
  <Application>Microsoft Office PowerPoint</Application>
  <PresentationFormat>Widescreen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Arial</vt:lpstr>
      <vt:lpstr>Corbel</vt:lpstr>
      <vt:lpstr>Wingdings</vt:lpstr>
      <vt:lpstr>Depth</vt:lpstr>
      <vt:lpstr>Project  team  PURPLE EDA phase Group slide</vt:lpstr>
      <vt:lpstr>Problem Statement</vt:lpstr>
      <vt:lpstr>       Exploratory Data Analysis  Goal</vt:lpstr>
      <vt:lpstr>PowerPoint Presentation</vt:lpstr>
      <vt:lpstr>PowerPoint Presentation</vt:lpstr>
      <vt:lpstr>PowerPoint Presentation</vt:lpstr>
      <vt:lpstr> Key Findings: </vt:lpstr>
      <vt:lpstr> </vt:lpstr>
      <vt:lpstr>PowerPoint Presentation</vt:lpstr>
      <vt:lpstr>PowerPoint Presentation</vt:lpstr>
      <vt:lpstr>PowerPoint Presentation</vt:lpstr>
      <vt:lpstr> Key Findings: </vt:lpstr>
      <vt:lpstr> Machine Learning model and variables chosen originally by the group</vt:lpstr>
      <vt:lpstr> Conclusion: </vt:lpstr>
    </vt:vector>
  </TitlesOfParts>
  <Company>Pace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Sohan Gaikwad</dc:creator>
  <cp:lastModifiedBy>ASRITHA REDDY</cp:lastModifiedBy>
  <cp:revision>31</cp:revision>
  <dcterms:created xsi:type="dcterms:W3CDTF">2018-03-08T18:48:33Z</dcterms:created>
  <dcterms:modified xsi:type="dcterms:W3CDTF">2024-05-02T22:12:40Z</dcterms:modified>
</cp:coreProperties>
</file>